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oboto Black"/>
      <p:bold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Roboto Medium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E39E00-6787-46A1-95D2-40EEBCE10B9A}">
  <a:tblStyle styleId="{67E39E00-6787-46A1-95D2-40EEBCE10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edium-italic.fntdata"/><Relationship Id="rId72" Type="http://schemas.openxmlformats.org/officeDocument/2006/relationships/font" Target="fonts/RobotoMedium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RobotoMedium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edium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Black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Black-bold.fntdata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tri.re.kr/webzine/20210319/sub04.htm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ehoeskrap.tistory.com/43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ultralytics/ultralytics" TargetMode="External"/><Relationship Id="rId3" Type="http://schemas.openxmlformats.org/officeDocument/2006/relationships/hyperlink" Target="https://velog.io/@qtly_u/n4ptcz54" TargetMode="External"/><Relationship Id="rId4" Type="http://schemas.openxmlformats.org/officeDocument/2006/relationships/hyperlink" Target="https://blog.naver.com/skfnsid123/223000302805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daily.com/NewsView/29KEP94SZ9" TargetMode="External"/><Relationship Id="rId3" Type="http://schemas.openxmlformats.org/officeDocument/2006/relationships/hyperlink" Target="https://ku320121.tistory.com/140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na.co.kr/view/AKR20230307055400061" TargetMode="External"/><Relationship Id="rId3" Type="http://schemas.openxmlformats.org/officeDocument/2006/relationships/hyperlink" Target="https://www.newspim.com/news/view/20230222000058" TargetMode="External"/><Relationship Id="rId4" Type="http://schemas.openxmlformats.org/officeDocument/2006/relationships/hyperlink" Target="https://www.sisamagazine.co.kr/news/articleView.html?idxno=483864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.hyundaimotorgroup.com/kr/developers-blog/ai-based-fire-identification-and-early-suppression-system/" TargetMode="External"/><Relationship Id="rId3" Type="http://schemas.openxmlformats.org/officeDocument/2006/relationships/hyperlink" Target="https://news.kbs.co.kr/news/view.do?ncd=5251646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c7aaf544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c7aaf544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썸네일 참고 : </a:t>
            </a:r>
            <a:r>
              <a:rPr lang="ko" sz="1000" u="sng">
                <a:solidFill>
                  <a:schemeClr val="hlink"/>
                </a:solidFill>
                <a:hlinkClick r:id="rId2"/>
              </a:rPr>
              <a:t>https://www.etri.re.kr/webzine/20210319/sub04.html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안녕하세요. </a:t>
            </a:r>
            <a:r>
              <a:rPr lang="ko" sz="1000">
                <a:solidFill>
                  <a:schemeClr val="dk1"/>
                </a:solidFill>
              </a:rPr>
              <a:t>저희는 딥러닝 분야 중 비전분야를 중심으로 지능형 CCTV라는 주제로 </a:t>
            </a:r>
            <a:r>
              <a:rPr lang="ko" sz="1000">
                <a:solidFill>
                  <a:schemeClr val="dk1"/>
                </a:solidFill>
              </a:rPr>
              <a:t>발표를 맡게 된 현동엽입니다.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91d1e64a2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91d1e64a2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kaggle에서 직접 수집한 이미지 데이터 셋셋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91d1e64a2_4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91d1e64a2_4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불이 난 사진과 불이 나지 않은 데이터에 대한 데이터셋을 이진분류 방식의 DF로 완성 후 EDA 결과 확인 시 데이터 비율이 어느정도 비슷한 양상을 보이는 것을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non_folders = ['/content/drive/MyDrive/동엽/data/fire_dataset/non_fire_images','/content/drive/MyDrive/동엽/data/Fire-Detection/0']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folders = ['/content/drive/MyDrive/동엽/data/Datacluster Fire and Smoke Sample','/content/drive/MyDrive/동엽/data/fire_dataset/fire_images', '/content/drive/MyDrive/동엽/data/Fire-Detection/1']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91d1e64a2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91d1e64a2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Displot과 Boxplot 확인 시 </a:t>
            </a:r>
            <a:r>
              <a:rPr lang="ko"/>
              <a:t>이미지마다 크기, 높이가 다르므로 학습 전, 사이즈 재조정 필요해 보인다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91d1e64a2_5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91d1e64a2_5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91d1e64a2_5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91d1e64a2_5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[Deep Learning] Batch Normalization (배치 정규화)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https://eehoeskrap.tistory.com/430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91d1e64a2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91d1e64a2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평가 지표로 머신러닝 시간때 배웠던 Line Plot &amp;&amp; Confusion Martix 확인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91d1e64a2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91d1e64a2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91d1e64a2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91d1e64a2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 서 만든 CNN의 성능을 높이기 위해서 VGG16 모델에서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91d1e64a2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91d1e64a2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91d1e64a2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91d1e64a2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c7aaf544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c7aaf544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91d1e64a2_4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91d1e64a2_4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로보플로우 데이터를 yolo모델을 이용하여 학습하기로 함 v5 v8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91d1e64a2_4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91d1e64a2_4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[Yolov5] Yolo를 이용한 Object Detection : https://iambeginnerdeveloper.tistory.com/180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973eb95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973eb95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train용 7100, valid용 227, test용 125개 / 이미지사이즈 : 640x640 / </a:t>
            </a:r>
            <a:r>
              <a:rPr lang="ko" sz="14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CLASSES : fire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91d1e64a2_4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91d1e64a2_4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로보플로우의 제너레이션을 이용하여 전처리와 어느테이션 부분을 직접 가져왔음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94397f83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94397f83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img 사이즈를 줄인 이유는 학습 시 오래됨됨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data yaml파일 경로(데이터셋 정보가 적힌 yaml파일), 모델 yaml 파일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94397f83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94397f83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정밀도 - 재현율 Curve를 통해 분류 결정 예측 확률이 0.88정도가 나왔고, 마찬가지로 Confusion Martix 확인 시 Fire  0.87 / Background : 0.13 정도가 나왔다.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91d1e64a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91d1e64a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다만, </a:t>
            </a:r>
            <a:r>
              <a:rPr lang="ko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불만 레이블링 된 데이터를 사용하여 연기 탐지가 불가능 </a:t>
            </a:r>
            <a:endParaRPr sz="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94397f83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94397f83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원본링크 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https://github.com/ultralytics/ultralytics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[YOLO] YOLO 버전별 비교 - Yolo v1부터 Yolo v8까지 (23.03.기준) :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https://velog.io/@qtly_u/n4ptcz54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[Pytorch] YOLOv8 리뷰 Review (2) - Model Layer 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https://blog.naver.com/skfnsid123/223000302805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v5 s가 학습 시 가장 빠르지만 정확도가 비교적 떨어지며 yolo v5 x는 학습 시 가장 느리지만 정확도는 향상된다.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 YOLOv5와 비교했을 때 변경된 사항 &gt;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C3 모듈을 C2f 모듈로 교체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Backbone에서 첫 번째 6x6 Conv를 3x3 Conv으로 교체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두 개의 컨볼루션 레이어 삭제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ConvBottleneck에서 첫 번째 1x1 Conv를 3x3 Conv로 교체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/>
              <a:t>분리된 head 사용 및 objectness 분기 삭제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91d1e64a2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091d1e64a2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94397f83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94397f83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91d1e64a2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91d1e64a2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91d1e64a2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91d1e64a2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94397f830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94397f83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91d1e64a2_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091d1e64a2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불뿐만 아니라 연기나 작은 불 탐지가 가능하게 되엇고, 객체 탐지 정확도가 높아진것을 확인 할 수 있었다.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91d1e64a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91d1e64a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안녕하세요. 넘어짐 감지 파트 발표를 맞은 윤면진입니다.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현황 분석 - 고령화의 급속화로 인한 노년층 1인가구의 증가로 다양한 사회적 문제가 대두되고 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그 중에서도 독거노인들 중에는 거주특성과 생활 환경 특성으로 인해 사회의 관심에서 사각지대에 존재하는 이들이 있습니</a:t>
            </a:r>
            <a:r>
              <a:rPr lang="ko" sz="1000">
                <a:solidFill>
                  <a:schemeClr val="dk1"/>
                </a:solidFill>
              </a:rPr>
              <a:t>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이들의 위급상황 문제 해결을 위해 독거노인 가구의 모니터링을 위한 시스템을 개발해보고자 하였습니다.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91d1e64a2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91d1e64a2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그 중에서도 고령자들이 겪는 사고 중 낙상사고에 집중하였습니다.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마지</a:t>
            </a:r>
            <a:r>
              <a:rPr lang="ko" sz="1000">
                <a:solidFill>
                  <a:schemeClr val="dk1"/>
                </a:solidFill>
              </a:rPr>
              <a:t>막 이미지 이후 / ‘사고종류별 환자안전사고 보고 현황' 표에서 알 수 있듯이 </a:t>
            </a:r>
            <a:r>
              <a:rPr lang="ko" sz="1000">
                <a:solidFill>
                  <a:schemeClr val="dk1"/>
                </a:solidFill>
              </a:rPr>
              <a:t>낙상사고는 환자안전사고 중에서 가장 높은 비율로 발생하는 사고이며, 병원에서도 간호사 인력 부족과 보호자의 부재로 빈번하게 나타나는 사고입니다.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특히 고령자의 경우, 골든타임 내에 치료하지 못하면 부위와 환자의 나이 그리고 신체 건강 상태에 따라 심각한 합병증이 발생할 수 있습니다. 따라서 낙상사고 발생을 실시간으로 탐지해보고자 하였습니다.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e9353bbb6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1e9353bbb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r>
              <a:rPr lang="ko"/>
              <a:t>의 </a:t>
            </a:r>
            <a:r>
              <a:rPr lang="ko"/>
              <a:t>전체적</a:t>
            </a:r>
            <a:r>
              <a:rPr lang="ko"/>
              <a:t>인 흐름입니다.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e9353bbb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e9353bbb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e9353bb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1e9353bb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감지 방법에 2가지가 있습니다. 그 중에서 저희는 미디어 파이프를 사용했습니다.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</a:t>
            </a:r>
            <a:r>
              <a:rPr lang="ko" sz="1000">
                <a:solidFill>
                  <a:schemeClr val="dk1"/>
                </a:solidFill>
              </a:rPr>
              <a:t>객체 인식 &gt; 눕기, 서 있기에 대한 객체 인식 후 눕기 상황이 발생하면 가속도를 통해 넘어짐 판단(서 있다가 눕는 상황이 일어나면 가속도가 발생하는데 이를 통해 판단), 가속도는 바운딩 박스 좌표 값으로 계산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2. 미디어 파이프를 사용해서 이전과의 변화량을 통해 넘어짐을 판단하였고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다른 연구에서 대부분 객체 인식 방법으로 학습해서 다른 사람들이 해보지 않은 미디어 파이프로 프로젝트를 진행해보고 싶었습니다.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db9de89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db9de89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</a:t>
            </a:r>
            <a:r>
              <a:rPr lang="ko"/>
              <a:t>터에 관한 설명입니다.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데이터는 </a:t>
            </a:r>
            <a:r>
              <a:rPr lang="ko"/>
              <a:t>24</a:t>
            </a:r>
            <a:r>
              <a:rPr lang="ko"/>
              <a:t>개의 시나리오, </a:t>
            </a:r>
            <a:r>
              <a:rPr lang="ko">
                <a:solidFill>
                  <a:schemeClr val="dk1"/>
                </a:solidFill>
              </a:rPr>
              <a:t>총 192개의 동영상 (평균 영상 길이 10초)으로 구성되어있습니다. 마지막 2개 시나리오는 돌아다니기만 하는 영상(넘어짐X).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검증용으로 1개 시나리오 제외하였고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영상에 대한 설명 - 방 안에 의자나 소파 등 여러 사물이 있고 사람이 돌아다니다가 넘어지는 영상입니다.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dda17117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dda17117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이미지 추출 파트입니다.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대부분의 영상은 서있는 상태에서 넘어지는 영상입니다.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동영상 참고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“객체인식 모니터링과 이미지 딥러닝을 이용한 독거노인의 낙상 판단 방법론 개발” 논문을 참고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해당 논문에서는 </a:t>
            </a:r>
            <a:r>
              <a:rPr lang="ko" sz="1000"/>
              <a:t>서 있는 상태 -&gt; 누운 상태로 자세 변화가 생길 때, 프레임 차이 임계치를 0.4초로 계산 -&gt; 프로젝트에 적용하여 0.4초로 계산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91d1e64a2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91d1e64a2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dda17117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dda17117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02124"/>
                </a:solidFill>
              </a:rPr>
              <a:t>MediaPipe Pose의 랜드마</a:t>
            </a:r>
            <a:r>
              <a:rPr lang="ko" sz="1000">
                <a:solidFill>
                  <a:srgbClr val="202124"/>
                </a:solidFill>
              </a:rPr>
              <a:t>크 모델은 33개의 포즈 랜드마크 위치를 예측</a:t>
            </a:r>
            <a:endParaRPr sz="1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사람의 형상을 유지하면서 최대한 적은 데이터를 사용하기 위해 해당 번호만 사용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추출한 이미지를 미디어 파이프 적용 -&gt; csv 파일로 변환하여 저장 ( 작업시간: 3시간 20분 정도 소요)</a:t>
            </a:r>
            <a:endParaRPr sz="1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1e9353bbb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1e9353bbb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0.4</a:t>
            </a:r>
            <a:r>
              <a:rPr lang="ko" sz="1000"/>
              <a:t>초 간격으로 자른 사진에서 넘어진 순간의 사진으로, 변화량이 발생하는 넘어지는 순간을 기준으로 레이블링함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dda17117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dda17117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미디</a:t>
            </a:r>
            <a:r>
              <a:rPr lang="ko" sz="1000"/>
              <a:t>어 파이프가 인식을 잘하지 못하는 오류가 발생함.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그래서 1. confidence 줄임. 효과 없었다. 오히려 벽을 사람으로 인식하는 오류가 발생하였다.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2. </a:t>
            </a:r>
            <a:r>
              <a:rPr lang="ko" sz="1000">
                <a:solidFill>
                  <a:schemeClr val="dk1"/>
                </a:solidFill>
              </a:rPr>
              <a:t>영상을 0.1초 간격으로 자르고 0.5초 단위로 묶어서 가장 먼저 인식된 값을 사용하기로 결정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e9353bbb6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1e9353bbb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Autokeras : 베이지안 최적화를 통해 효율적인 신경 구조 검색을 위한 네트워크 형태를 유도할 수 있는 새로운 프레임워크임.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total_parms : 2,448(이미</a:t>
            </a:r>
            <a:r>
              <a:rPr lang="ko" sz="1000"/>
              <a:t>지 참고)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dda17117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dda17117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keras에서는 모델을 만드는데 두 가지 방법이 있는데 Sequential 모델은 순차적으로 레이어 층을 더해주기 때문에 순차모델이라 불리고 만들기도 쉽다.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Dense의 주요 인자들은 아래와 같습니다.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첫번째 인자(units): 출력 뉴런의 수를 설정합니다.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input_dim : 입력 뉴련의 수를 설정합니다.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kernel_initializer : 가중치를 초기화하는 방법을 설정합니다.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uniform : 균일 분포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normal : 가우시안 분포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activation : 활성화함수를 설정합니다.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linear : 디폴트 값으로 입력값과 가중치로 계산된 결과 값이 그대로 출력으로 나옵니다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sigmoid : 시그모이드 함수로 이진분류에서 출력층에 주로 쓰입니다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softmax : 소프드맥스 함수로 다중클래스 분류문제에서 출력층에 주로 쓰입니다.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ko" sz="1000">
                <a:solidFill>
                  <a:schemeClr val="dk1"/>
                </a:solidFill>
              </a:rPr>
              <a:t>relu: Rectified Linear Unit 함수로 은닉층에서 주로 쓰입니다.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Adam optimizer 장점 : 대규모 데이터셋에 적합하며 계산 효율이 높다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Adam optimizer 단점 : Adam optimizer가 더 빨리 수렴하는 경향이 있기 때문에 몇 가지 단점이 있지만 확률적 경사 하강법과 같은 다른 알고리즘은 데이터 포인트에 초점을 맞추고 더 나은 방식으로 일반화함. 따라서 성능은 제공되는 데이터 유형과 속도, 일반화의 균형에 따라 달라짐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dda17117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dda17117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Autokeras : </a:t>
            </a:r>
            <a:r>
              <a:rPr lang="ko" sz="1000">
                <a:solidFill>
                  <a:schemeClr val="dk1"/>
                </a:solidFill>
              </a:rPr>
              <a:t>학습시간 3시간 20분 , keras : 학습시간 1시간 20분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Autokeras : predict 8개 중 5개만 미디어 파이프 값이 나왔으며 3개는 0(인식을 못함)이고 5개 중 2개를 맞춤.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keras : train loss에 있어서 에폭에 따라 변화가 있지만 train accuracy는 100 에폭 동안 일정한 점이 보다 더 효과적인 모델 구성이 필요할 것으로 보입니다.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973eb950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0973eb950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0973eb9502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973eb9502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973eb9502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0973eb9502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973eb9502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0973eb9502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91d1e64a2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91d1e64a2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올해 보안 시장을 조사 시, </a:t>
            </a:r>
            <a:r>
              <a:rPr lang="ko" sz="1000">
                <a:solidFill>
                  <a:schemeClr val="dk1"/>
                </a:solidFill>
              </a:rPr>
              <a:t>재난·재해</a:t>
            </a:r>
            <a:r>
              <a:rPr lang="ko" sz="1000">
                <a:solidFill>
                  <a:schemeClr val="dk1"/>
                </a:solidFill>
              </a:rPr>
              <a:t>을</a:t>
            </a:r>
            <a:r>
              <a:rPr lang="ko" sz="1000">
                <a:solidFill>
                  <a:schemeClr val="dk1"/>
                </a:solidFill>
              </a:rPr>
              <a:t> 예방할 수 있는</a:t>
            </a: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000">
                <a:solidFill>
                  <a:schemeClr val="dk1"/>
                </a:solidFill>
              </a:rPr>
              <a:t>안전 솔루션에 대한 관심이 고조되면서 재해 예방 모니터링, 지능형 폐쇄회로(CCTV) 등과 같은 AI 기술이 적용된 솔루션들이 큰 관심을 받고 있습니다.</a:t>
            </a:r>
            <a:endParaRPr sz="1000">
              <a:solidFill>
                <a:srgbClr val="1C1C1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마찬가지로 시장조사 전문기업의 Frost &amp; Sullivan에서 조사한 </a:t>
            </a:r>
            <a:r>
              <a:rPr lang="ko" sz="1000">
                <a:solidFill>
                  <a:schemeClr val="dk1"/>
                </a:solidFill>
              </a:rPr>
              <a:t>세계 cctv 시장 규모 성장 그래프 확인 시 점차 규모가 확장중인것을 알 수 있었습니다.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그 중 저희는 타겟층으로는 고령자 선정하였고 여러 안전 사고 중 화재사고와 낙상사고들을 손동작을 통한 모드 변경이 가능한 실내 지능형 CCTV를 구현하도록 목표를 정했습니다.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보언시장 트렌드 : </a:t>
            </a:r>
            <a:r>
              <a:rPr lang="ko" sz="1000" u="sng">
                <a:solidFill>
                  <a:schemeClr val="hlink"/>
                </a:solidFill>
                <a:hlinkClick r:id="rId2"/>
              </a:rPr>
              <a:t>https://www.sedaily.com/NewsView/29KEP94SZ9</a:t>
            </a:r>
            <a:r>
              <a:rPr lang="ko" sz="1000">
                <a:solidFill>
                  <a:schemeClr val="dk1"/>
                </a:solidFill>
              </a:rPr>
              <a:t> , 국내 CCTV의 개수 증가율 그래프 :  </a:t>
            </a:r>
            <a:r>
              <a:rPr lang="ko" sz="1000" u="sng">
                <a:solidFill>
                  <a:schemeClr val="hlink"/>
                </a:solidFill>
                <a:hlinkClick r:id="rId3"/>
              </a:rPr>
              <a:t>https://ku320121.tistory.com/140</a:t>
            </a:r>
            <a:r>
              <a:rPr lang="ko" sz="1000">
                <a:solidFill>
                  <a:schemeClr val="dk1"/>
                </a:solidFill>
              </a:rPr>
              <a:t> , 65세 이상 고령자 안전사고 사례 분석 결과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https://webdraw.kr/news/5921</a:t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0973eb9502_6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0973eb9502_6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973eb9502_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0973eb9502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dda17117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dda17117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1e9353bbb6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1e9353bbb6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e9353bbb6_1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e9353bbb6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94397f830_1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094397f830_1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e9353bbb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e9353bbb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 화재의 종류 : </a:t>
            </a:r>
            <a:r>
              <a:rPr lang="ko">
                <a:solidFill>
                  <a:schemeClr val="dk1"/>
                </a:solidFill>
              </a:rPr>
              <a:t>https://post.naver.com/viewer/postView.naver?volumeNo=33878766&amp;memberNo=19462446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0973eb950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0973eb950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BDC1C6"/>
                </a:solidFill>
                <a:highlight>
                  <a:srgbClr val="202124"/>
                </a:highlight>
              </a:rPr>
              <a:t> 화재의 종류 : </a:t>
            </a:r>
            <a:r>
              <a:rPr lang="ko"/>
              <a:t>https://post.naver.com/viewer/postView.naver?volumeNo=33878766&amp;memberNo=19462446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1e9353bbb6_1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1e9353bbb6_1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e9353bbb6_1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e9353bbb6_1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 서 마찬기지로 이번달에서도 실내 화재 사고가 발생하는 것을 알았습니다.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기사 원본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https://www.yna.co.kr/view/AKR20230307055400061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https://www.newspim.com/news/view/20230222000058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https://www.sisamagazine.co.kr/news/articleView.html?idxno=483864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91d1e64a2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91d1e64a2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 </a:t>
            </a:r>
            <a:r>
              <a:rPr lang="ko"/>
              <a:t>천장의 높이가 4m인 실험실에서 천장에 센서가 부착된 경우, 작은 불꽃은 인식하지 못해 초기 진압에 실패 할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질문 대비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홈케어 CCTV시장은 대부분, 고객에게 실시간 영상 확인 서비스 및 녹화본 영상 확인 서비스만을 제공하는데 고객이 실시간으로 영상을 확인하지 않는 한, 사고가 발생한 이후에 녹화된 사고 발생 시점의 영상을 확인해야 한다. 사고 중에는 빠른 대처가 중요한 경우가 있다. 예를 들어, 앞 서 현황 분석 시 확인 했던 주택 내 화재 발생 시 발견과 대응이 늦어지면 대형 화재로 이어져 큰 피해가 발생할 수 있다. 또한, 고령자의 경우 낙상사고 발생 시 사고 발견이 지연 되면 부상의 정도가 악화되거나 심한 경우 사망에 이르는 경우도 있다. 따라서 객체탐지 기능을 이용해 화재나 낙상사고가 발생하면 사용자에게 알림을 보내 빠른 사고 대처가 가능하게 하는 CCTV를 구현하고자 하였다.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2"/>
              </a:rPr>
              <a:t>https://tech.hyundaimotorgroup.com/kr/developers-blog/ai-based-fire-identification-and-early-suppression-system/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https://news.kbs.co.kr/news/view.do?ncd=5251646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91d1e64a2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91d1e64a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앞선 문제점을 해결하기 위해 객체 탐지을 이용하기 위해 먼저 CNN을 구축하여 화재와 화재가 아닌 이미지를 수집 이진 분류 방식과 객체 검출(Object Detection) 활용하여 Yolo모델을 이용하여 객체를 포함할 가능성이 높은 영역을 선택하고(1단계-위치)이 영역이 무엇일지 분류(2단계-분류)하도록 진행하였습니다.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91d1e64a2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91d1e64a2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datasets/phylake1337/fire-dataset?datasetId=529007" TargetMode="External"/><Relationship Id="rId4" Type="http://schemas.openxmlformats.org/officeDocument/2006/relationships/hyperlink" Target="https://www.kaggle.com/datasets/atulyakumar98/test-dataset" TargetMode="External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12" Type="http://schemas.openxmlformats.org/officeDocument/2006/relationships/image" Target="../media/image13.png"/><Relationship Id="rId9" Type="http://schemas.openxmlformats.org/officeDocument/2006/relationships/hyperlink" Target="https://universe.roboflow.com/mahmoud-9wyf6/fire-and-smoke-detection-ltns0" TargetMode="External"/><Relationship Id="rId5" Type="http://schemas.openxmlformats.org/officeDocument/2006/relationships/hyperlink" Target="https://www.kaggle.com/datasets/dataclusterlabs/fire-and-smoke-dataset" TargetMode="External"/><Relationship Id="rId6" Type="http://schemas.openxmlformats.org/officeDocument/2006/relationships/hyperlink" Target="https://www.kaggle.com/datasets/ritupande/fire-detection-from-cctv" TargetMode="External"/><Relationship Id="rId7" Type="http://schemas.openxmlformats.org/officeDocument/2006/relationships/hyperlink" Target="https://www.kaggle.com/datasets/gondimjoaom/fire-images-database" TargetMode="External"/><Relationship Id="rId8" Type="http://schemas.openxmlformats.org/officeDocument/2006/relationships/hyperlink" Target="https://universe.roboflow.com/can-0ewex/istiklal-ih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Relationship Id="rId6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4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hyperlink" Target="http://www.youtube.com/watch?v=yej0LqZ1BuM" TargetMode="External"/><Relationship Id="rId5" Type="http://schemas.openxmlformats.org/officeDocument/2006/relationships/image" Target="../media/image4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lhsrc3axaQCl6liKHAQ69pZrSsrm9C2_/view" TargetMode="External"/><Relationship Id="rId4" Type="http://schemas.openxmlformats.org/officeDocument/2006/relationships/image" Target="../media/image6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drive.google.com/file/d/1XjIek0ArGJs1k55SdqP8ccFeuOmZjMhl/view" TargetMode="External"/><Relationship Id="rId4" Type="http://schemas.openxmlformats.org/officeDocument/2006/relationships/image" Target="../media/image6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rive.google.com/file/d/1T2EL9GpQVlw3ShOYfGyfIH4ZPmtfA-s1/view" TargetMode="External"/><Relationship Id="rId4" Type="http://schemas.openxmlformats.org/officeDocument/2006/relationships/image" Target="../media/image6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youtube.com/watch?v=pOjCPjCZASU" TargetMode="External"/><Relationship Id="rId4" Type="http://schemas.openxmlformats.org/officeDocument/2006/relationships/image" Target="../media/image6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20100" y="163300"/>
            <a:ext cx="4362300" cy="99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지능형 </a:t>
            </a:r>
            <a:r>
              <a:rPr b="1" lang="ko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CCTV</a:t>
            </a:r>
            <a:endParaRPr sz="2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034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17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317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조이름이조</a:t>
            </a:r>
            <a:endParaRPr sz="1317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17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225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강민성 박상욱 박소훈 윤면진 현동엽</a:t>
            </a:r>
            <a:endParaRPr sz="289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7925" y="1240350"/>
            <a:ext cx="390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눈이 아닌 머리가 되다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Data Description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Kaggle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Dataset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Detection Dataset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and Smoke Dataset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Detection from CCTV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Fire Images Database</a:t>
            </a:r>
            <a:endParaRPr/>
          </a:p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435525" y="1152475"/>
            <a:ext cx="45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ko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RoboFlow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 sz="12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YOLO5) istiklal iha Computer Vision Project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ko" u="sng">
                <a:solidFill>
                  <a:schemeClr val="hlink"/>
                </a:solidFill>
                <a:highlight>
                  <a:schemeClr val="lt1"/>
                </a:highlight>
                <a:hlinkClick r:id="rId9"/>
              </a:rPr>
              <a:t>YOLO8) FIRE AND sMOKE DETECTION Computer Vision Project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0875" y="2097525"/>
            <a:ext cx="1875600" cy="28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2962685"/>
            <a:ext cx="4260301" cy="166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7025" y="2097525"/>
            <a:ext cx="1875275" cy="28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EDA</a:t>
            </a:r>
            <a:endParaRPr sz="2466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200" y="1144325"/>
            <a:ext cx="4572000" cy="36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25" y="1219200"/>
            <a:ext cx="3228975" cy="34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25" y="377025"/>
            <a:ext cx="4340275" cy="422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75" y="776175"/>
            <a:ext cx="4098325" cy="37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Pre-Processing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9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IMG_SIZE = 256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표준 이미지 사이즈 ( 256 * 256 ) 설정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= cv2.imread(data.Img[i], cv2.COLOR_BGR2RGB) # BGR -&gt; RGB 형태 변환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= cv2.resize(image, (IMG_SIZE, IMG_SIZE), interpolation = cv2.INTER_CUBIC) # 정사각형 이미지로 설정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= np.array(image) # 이미지를 배열 전환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/= 255 # 사이즈 조절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train_test_split =&gt;  train_size = 0.8 ||  test_size=0.2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NON-FIRE IMAGES ON TRAINING DATA:  632</a:t>
            </a:r>
            <a:endParaRPr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FIRE IMAGES ON TRAINING DATA:  767</a:t>
            </a:r>
            <a:endParaRPr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설계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850" y="138125"/>
            <a:ext cx="1966250" cy="4867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11700" y="1098500"/>
            <a:ext cx="6045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Black"/>
              <a:buChar char="❖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Keras 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모델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: 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keras Sequential 사용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Dense(64, relu) , Dense(32, relu), Dense(1, sigmoid),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Dropout(0.1)를 3번 반복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activation =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optimizer =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metrics =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epoch =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 batch_size = 128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params: 7,469,121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Trainable params: 7,468,673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Non-trainable params: 448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00" y="1069323"/>
            <a:ext cx="4866150" cy="35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475" y="1054300"/>
            <a:ext cx="3692550" cy="3540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30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평가 지표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192300" y="4127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625" y="878925"/>
            <a:ext cx="6602740" cy="40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30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예측 결과 - CNN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0" y="1876425"/>
            <a:ext cx="4295775" cy="139065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8"/>
          <p:cNvSpPr/>
          <p:nvPr/>
        </p:nvSpPr>
        <p:spPr>
          <a:xfrm>
            <a:off x="223500" y="4127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설계 - </a:t>
            </a: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VGG16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223500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311700" y="1142550"/>
            <a:ext cx="57894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❖"/>
            </a:pPr>
            <a:r>
              <a:rPr lang="ko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VGG16</a:t>
            </a:r>
            <a:endParaRPr sz="1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Dense(64, relu) , Dense(32, relu), Dense(16, relu), Dropout(0.1)를 3번 반복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activation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optimizer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metrics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epoch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 batch_size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 params: 16,814,529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Trainable params: 16,814,529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Non-trainable params: 0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725" y="168150"/>
            <a:ext cx="1299325" cy="48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5175"/>
            <a:ext cx="4611861" cy="33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400" y="1015175"/>
            <a:ext cx="3425599" cy="332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30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평가 지표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223500" y="4127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425" y="894800"/>
            <a:ext cx="7129162" cy="40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30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예측 결과-VGG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663" y="2026325"/>
            <a:ext cx="4638675" cy="179085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1"/>
          <p:cNvSpPr/>
          <p:nvPr/>
        </p:nvSpPr>
        <p:spPr>
          <a:xfrm>
            <a:off x="223500" y="4127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목차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87050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업무 분담 및 역할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개발 일정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기획의도 및 목표/현황분석/문제점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화재 - </a:t>
            </a:r>
            <a:r>
              <a:rPr b="1"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&amp; VGG16 / YOLOv5 &amp; YOLOv8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낙상 - MediaPipe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손동작 - </a:t>
            </a: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MediaPipe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시연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프로젝트 한계점 및 개선방안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258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●"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Q&amp;A</a:t>
            </a:r>
            <a:endParaRPr sz="1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Roboto Black"/>
                <a:ea typeface="Roboto Black"/>
                <a:cs typeface="Roboto Black"/>
                <a:sym typeface="Roboto Black"/>
              </a:rPr>
              <a:t>결과 총평</a:t>
            </a:r>
            <a:endParaRPr sz="2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223625" y="1494100"/>
            <a:ext cx="8608800" cy="29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CNN :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대체적으로 정확도가 낮음 -&gt; 작은 불꽃의 크기, 푸른 불꽃등에 의해 편차가 심해짐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VGG16 :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CNN보다 정확도가 높지만, 극단적으로 판단하는 경우가 많음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ex) 빨간 자전거 사진의 경우 빨간색이지만 특징적인 형태로 이뤄진 빨간색이라 불이 아니라고 인식해냈지만 빨간 도로 사진을 보고는 전체적인 면적이 붉다고 인식하여 불이라고 판단하는 오류 발견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-&gt; 컴퓨터 비전(Computer Vision) 기술을 이용해 다양한 애플리케이션을 만들 수 있도록 지원해주는 서비스 ROBOFLOW를 이용하여 </a:t>
            </a:r>
            <a:r>
              <a:rPr lang="ko" sz="1500" u="sng">
                <a:solidFill>
                  <a:srgbClr val="E69138"/>
                </a:solidFill>
                <a:latin typeface="Roboto Black"/>
                <a:ea typeface="Roboto Black"/>
                <a:cs typeface="Roboto Black"/>
                <a:sym typeface="Roboto Black"/>
              </a:rPr>
              <a:t>실시간(Realtime) 객체 탐지(Object Detection) 특화된</a:t>
            </a:r>
            <a:r>
              <a:rPr lang="ko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yolo모델(v5, v8)들을 이용하여 학습 및 예측 진행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Yolo v5</a:t>
            </a:r>
            <a:r>
              <a:rPr b="1" lang="ko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784400" y="4583200"/>
            <a:ext cx="7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449100" y="3056075"/>
            <a:ext cx="86949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55555"/>
                </a:solidFill>
                <a:highlight>
                  <a:srgbClr val="FFFFFF"/>
                </a:highlight>
              </a:rPr>
              <a:t>1. 이미지 전체를 한번만 보는 것</a:t>
            </a:r>
            <a:endParaRPr b="1"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R-CNN: 이미지를 여러장으로 분할하고 CNN 모델을 이용하여 이미지를 분석했다. 따라서 이미지 한장을 보더라도 여러장의 이미지를 분석하는 것과 같았다. 하지만 YOLO는 이러한 과정없이 이미지를 한 번만 보는 특징을 가지고 있다.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55555"/>
                </a:solidFill>
                <a:highlight>
                  <a:srgbClr val="FFFFFF"/>
                </a:highlight>
              </a:rPr>
              <a:t>2. 통합된 모델을 사용 : </a:t>
            </a: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기존 Object Detectin 모델은 전처리모델 + 인공신경망 을 결합하여 사용했다. 하지만 YOLO에서는 위를 통합한 모델을 사용한다.</a:t>
            </a:r>
            <a:endParaRPr sz="10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ko" sz="1000">
                <a:solidFill>
                  <a:srgbClr val="555555"/>
                </a:solidFill>
                <a:highlight>
                  <a:srgbClr val="FFFFFF"/>
                </a:highlight>
              </a:rPr>
              <a:t>3. 실시간으로 객체를 탐지할 수 있는 것 : </a:t>
            </a:r>
            <a:r>
              <a:rPr lang="ko" sz="1000">
                <a:solidFill>
                  <a:srgbClr val="555555"/>
                </a:solidFill>
                <a:highlight>
                  <a:srgbClr val="FFFFFF"/>
                </a:highlight>
              </a:rPr>
              <a:t>기존의 R-CNN보다 6배 빠른 성능을 보여준다.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99" y="551525"/>
            <a:ext cx="4000801" cy="2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Yolo v5</a:t>
            </a:r>
            <a:r>
              <a:rPr b="1" lang="ko">
                <a:latin typeface="Roboto"/>
                <a:ea typeface="Roboto"/>
                <a:cs typeface="Roboto"/>
                <a:sym typeface="Roboto"/>
              </a:rPr>
              <a:t> Dataset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784400" y="4583200"/>
            <a:ext cx="73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34"/>
          <p:cNvGrpSpPr/>
          <p:nvPr/>
        </p:nvGrpSpPr>
        <p:grpSpPr>
          <a:xfrm>
            <a:off x="1008404" y="193932"/>
            <a:ext cx="7127205" cy="4436752"/>
            <a:chOff x="784400" y="146650"/>
            <a:chExt cx="7010825" cy="4402850"/>
          </a:xfrm>
        </p:grpSpPr>
        <p:pic>
          <p:nvPicPr>
            <p:cNvPr id="231" name="Google Shape;231;p34"/>
            <p:cNvPicPr preferRelativeResize="0"/>
            <p:nvPr/>
          </p:nvPicPr>
          <p:blipFill rotWithShape="1">
            <a:blip r:embed="rId3">
              <a:alphaModFix/>
            </a:blip>
            <a:srcRect b="41190" l="0" r="0" t="-41190"/>
            <a:stretch/>
          </p:blipFill>
          <p:spPr>
            <a:xfrm>
              <a:off x="784400" y="146650"/>
              <a:ext cx="7010825" cy="27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400" y="2882900"/>
              <a:ext cx="7010824" cy="1666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34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Pre-Processing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50" y="1127300"/>
            <a:ext cx="5497701" cy="3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학습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img: 320 * 320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batch: 16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epochs: 60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data: </a:t>
            </a:r>
            <a:r>
              <a:rPr lang="ko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/content/istiklal-iha-1/data.yaml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cfg: </a:t>
            </a:r>
            <a:r>
              <a:rPr lang="ko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/content/yolov5/models/yolov5x.yaml 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weights: </a:t>
            </a:r>
            <a:r>
              <a:rPr lang="ko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yolov5x.pt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device: GPU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모델 평가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375" y="1017725"/>
            <a:ext cx="4716401" cy="3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25" y="1238125"/>
            <a:ext cx="3770752" cy="316465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예측 결과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1236250"/>
            <a:ext cx="4527600" cy="3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450" y="1214562"/>
            <a:ext cx="6903777" cy="258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1804075" y="4190700"/>
            <a:ext cx="69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Yolov5 보다 모델 학습 파라미터, 실시간 객체 탐지 시 지연속도 ▼ </a:t>
            </a:r>
            <a:endParaRPr/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YOLO v8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YOLO v8</a:t>
            </a:r>
            <a:r>
              <a:rPr b="1" lang="ko">
                <a:latin typeface="Roboto"/>
                <a:ea typeface="Roboto"/>
                <a:cs typeface="Roboto"/>
                <a:sym typeface="Roboto"/>
              </a:rPr>
              <a:t> Dataset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152475"/>
            <a:ext cx="811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1025100" y="4568875"/>
            <a:ext cx="81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train용 1600, valid용 156, test용 88개 / 이미지사이즈 : 416x416 / </a:t>
            </a: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CLASSES : fire, </a:t>
            </a:r>
            <a:r>
              <a:rPr b="1" lang="ko" u="sng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smoke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8" name="Google Shape;278;p40"/>
          <p:cNvGrpSpPr/>
          <p:nvPr/>
        </p:nvGrpSpPr>
        <p:grpSpPr>
          <a:xfrm>
            <a:off x="1047750" y="1205575"/>
            <a:ext cx="7048507" cy="3175450"/>
            <a:chOff x="721425" y="1293475"/>
            <a:chExt cx="7048507" cy="3175450"/>
          </a:xfrm>
        </p:grpSpPr>
        <p:pic>
          <p:nvPicPr>
            <p:cNvPr id="279" name="Google Shape;27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425" y="1293475"/>
              <a:ext cx="7048500" cy="146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1431" y="2630600"/>
              <a:ext cx="7048501" cy="183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40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Pre-processing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99" y="1226274"/>
            <a:ext cx="8057399" cy="32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업무 분담 및 역할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587638" y="16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{67E39E00-6787-46A1-95D2-40EEBCE10B9A}</a:tableStyleId>
              </a:tblPr>
              <a:tblGrid>
                <a:gridCol w="2899075"/>
                <a:gridCol w="5069650"/>
              </a:tblGrid>
              <a:tr h="28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이름</a:t>
                      </a:r>
                      <a:endParaRPr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역할</a:t>
                      </a:r>
                      <a:endParaRPr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57150" marB="57150" marR="123825" marL="1238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강민성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손동작 감지 - 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통합 시스템 구현(팀장) / 손동작 감지 Part 발표 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박상욱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낙상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감지 - 현황분석/수집/정제/학습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윤면진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낙상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 감지- 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현황분석/수집/정제/학습/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낙상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감지 Part 발표  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현동엽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화재 감지 - 현황분석/수집/정제/학습/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화재 감지 Part 발표  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박소훈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화재 감지 - 현황분석/수집/정제/학습/시장분석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" name="Google Shape;71;p1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학습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img: 416 *  416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batch:  16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epochs: 100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model: yolov8x.pt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data: </a:t>
            </a: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/content/FIRE-AND-sMOKE-DETECTION-1/data.yaml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– cfg: </a:t>
            </a:r>
            <a:r>
              <a:rPr lang="ko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/content/yolov8/models/yolov8x.yaml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– device: GPU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optimizer: AdamW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모델 평가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125" y="1093925"/>
            <a:ext cx="4750275" cy="356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0" y="1170125"/>
            <a:ext cx="3919852" cy="3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예측 결과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13" y="1017725"/>
            <a:ext cx="4730175" cy="3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현황 분석</a:t>
            </a: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875" y="1335357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26" y="1335357"/>
            <a:ext cx="3960001" cy="28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문제점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00" y="972750"/>
            <a:ext cx="3959999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000" y="972750"/>
            <a:ext cx="3959999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000" y="972750"/>
            <a:ext cx="3959999" cy="3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63" y="950263"/>
            <a:ext cx="7674887" cy="4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Fall Detection System Flow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311700" y="1292400"/>
            <a:ext cx="8520600" cy="3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이미</a:t>
            </a: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지</a:t>
            </a: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추출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미디어 파이프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레이블링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모델 구축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모델 결과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시연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63925" y="1465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python 3.9.16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numpy 1.22.4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pandas 1.4.4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tensorflow 2.11.0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AutoKeras 1.1.0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●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keras 2.11.0 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2" name="Google Shape;34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Library Version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Detection Method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446838" y="1169075"/>
            <a:ext cx="40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AutoNum type="arabicPeriod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Object Detection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250" y="1741775"/>
            <a:ext cx="3426045" cy="3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00" y="2297825"/>
            <a:ext cx="4582575" cy="14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 txBox="1"/>
          <p:nvPr>
            <p:ph idx="1" type="body"/>
          </p:nvPr>
        </p:nvSpPr>
        <p:spPr>
          <a:xfrm>
            <a:off x="4807188" y="1169075"/>
            <a:ext cx="40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2. MediaPipe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Data Description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9" name="Google Shape;3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0213"/>
            <a:ext cx="3765552" cy="23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475" y="1096687"/>
            <a:ext cx="4425199" cy="295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Image Extraction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00" y="1148450"/>
            <a:ext cx="7663206" cy="1181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ject_3" id="368" name="Google Shape;368;p51" title="project_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875" y="2460625"/>
            <a:ext cx="4406250" cy="2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개발 일정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1258425" y="117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{67E39E00-6787-46A1-95D2-40EEBCE10B9A}</a:tableStyleId>
              </a:tblPr>
              <a:tblGrid>
                <a:gridCol w="3313575"/>
                <a:gridCol w="3313575"/>
              </a:tblGrid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일정</a:t>
                      </a:r>
                      <a:endParaRPr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내용</a:t>
                      </a:r>
                      <a:endParaRPr>
                        <a:solidFill>
                          <a:schemeClr val="dk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2023.03.08 수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주제 확정, 팀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별 </a:t>
                      </a: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역할 분담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2023.03.09 목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팀별 데이터 수집 및 계획 수립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2023.03.10 금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기본 모델 제작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2023.03.13 월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기본 모델 제작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2023.03.14 화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세부 프로세스 설계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2023.03.15 수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모델 통합 및 최종 프로그램 제작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2023.03.16 목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모델 통합 및 최종 프로그램 제작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2023.03.17 금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발표 준비 및 제작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2023.03.20 화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프로젝트 발표</a:t>
                      </a:r>
                      <a:endParaRPr sz="1200">
                        <a:solidFill>
                          <a:schemeClr val="dk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57150" marB="57150" marR="123825" marL="1238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" name="Google Shape;78;p1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20">
                <a:latin typeface="Roboto Black"/>
                <a:ea typeface="Roboto Black"/>
                <a:cs typeface="Roboto Black"/>
                <a:sym typeface="Roboto Black"/>
              </a:rPr>
              <a:t>Pose Landmark Model (포</a:t>
            </a:r>
            <a:r>
              <a:rPr lang="ko" sz="2120">
                <a:latin typeface="Roboto Black"/>
                <a:ea typeface="Roboto Black"/>
                <a:cs typeface="Roboto Black"/>
                <a:sym typeface="Roboto Black"/>
              </a:rPr>
              <a:t>즈 랜드마크 모델) </a:t>
            </a:r>
            <a:endParaRPr sz="21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950" y="1325050"/>
            <a:ext cx="5910101" cy="32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레이블링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311700" y="1216625"/>
            <a:ext cx="85206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추출한 이미지에서 넘어지는 사진을 레이블링함  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021350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300" y="2021350"/>
            <a:ext cx="396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/>
          <p:nvPr/>
        </p:nvSpPr>
        <p:spPr>
          <a:xfrm>
            <a:off x="4404250" y="3315250"/>
            <a:ext cx="348300" cy="26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E1E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3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레이블링에서 발생한 문제점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2" name="Google Shape;392;p54"/>
          <p:cNvSpPr txBox="1"/>
          <p:nvPr>
            <p:ph idx="1" type="body"/>
          </p:nvPr>
        </p:nvSpPr>
        <p:spPr>
          <a:xfrm>
            <a:off x="4638300" y="1607875"/>
            <a:ext cx="4194000" cy="27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미디어 파이프 인식 오류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ko" sz="1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실</a:t>
            </a:r>
            <a:r>
              <a:rPr lang="ko" sz="1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험1.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미디어 파이프 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confidence를 줄여보았으나 효과없음. 오히려 벽을 사람으로 인식하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는 오류 발생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●"/>
            </a:pPr>
            <a:r>
              <a:rPr lang="ko" sz="1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실</a:t>
            </a:r>
            <a:r>
              <a:rPr lang="ko" sz="14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험2.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영상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을 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0.1초 간격으로 자르</a:t>
            </a:r>
            <a:r>
              <a:rPr lang="ko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고 0.5초 단위로 묶어서 가장 먼저 인식된 값을 사용하기로 결정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175"/>
            <a:ext cx="4194101" cy="33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구축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311700" y="1540575"/>
            <a:ext cx="65046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❖"/>
            </a:pP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r>
              <a:rPr lang="ko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utoKeras 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모델        :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structured data classifier 사용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파라미</a:t>
            </a: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터 :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max_trial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10,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metrics =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accuracy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학습        :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epoch =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10000,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validation_split =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0.25,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batch_size =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32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total_parms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2,448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825" y="181813"/>
            <a:ext cx="1961100" cy="47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모델 구축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25" y="1170075"/>
            <a:ext cx="2658975" cy="34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378775" y="1459875"/>
            <a:ext cx="5789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❖"/>
            </a:pPr>
            <a:r>
              <a:rPr lang="ko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K</a:t>
            </a:r>
            <a:r>
              <a:rPr lang="ko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eras </a:t>
            </a:r>
            <a:endParaRPr sz="1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모</a:t>
            </a:r>
            <a:r>
              <a:rPr lang="ko" sz="1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델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: 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keras Sequential 사용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Dense(64, relu) , Dense(1024, relu), Dense(4096, relu), Dropout(0.5)를 5번 반복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activation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optimizer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metrics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epoch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1000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validation_split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0.25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batch_size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total_parms</a:t>
            </a:r>
            <a:r>
              <a:rPr lang="ko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= 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22,638,465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5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모</a:t>
            </a: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델 결과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63" y="1752025"/>
            <a:ext cx="41433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38" y="1752025"/>
            <a:ext cx="41433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7"/>
          <p:cNvSpPr txBox="1"/>
          <p:nvPr>
            <p:ph type="title"/>
          </p:nvPr>
        </p:nvSpPr>
        <p:spPr>
          <a:xfrm>
            <a:off x="6299448" y="1179325"/>
            <a:ext cx="14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Keras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7"/>
          <p:cNvSpPr txBox="1"/>
          <p:nvPr>
            <p:ph type="title"/>
          </p:nvPr>
        </p:nvSpPr>
        <p:spPr>
          <a:xfrm>
            <a:off x="1491725" y="1179325"/>
            <a:ext cx="17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AutoKeras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5242475" y="4323775"/>
            <a:ext cx="31473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학습시간 : 1시간 20분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정확도 : 93.27%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7"/>
          <p:cNvSpPr txBox="1"/>
          <p:nvPr>
            <p:ph type="title"/>
          </p:nvPr>
        </p:nvSpPr>
        <p:spPr>
          <a:xfrm>
            <a:off x="745925" y="4323775"/>
            <a:ext cx="32592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학습시간 : 3시간 20분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정확도 : 97.29%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Data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28" name="Google Shape;428;p58"/>
          <p:cNvSpPr txBox="1"/>
          <p:nvPr>
            <p:ph type="title"/>
          </p:nvPr>
        </p:nvSpPr>
        <p:spPr>
          <a:xfrm>
            <a:off x="3007163" y="1197900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Media pipe - hand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58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5" y="1813051"/>
            <a:ext cx="8318474" cy="28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Data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3007163" y="1197900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Media pipe - hand angle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9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59"/>
          <p:cNvPicPr preferRelativeResize="0"/>
          <p:nvPr/>
        </p:nvPicPr>
        <p:blipFill rotWithShape="1">
          <a:blip r:embed="rId3">
            <a:alphaModFix/>
          </a:blip>
          <a:srcRect b="41478" l="25256" r="21503" t="22618"/>
          <a:stretch/>
        </p:blipFill>
        <p:spPr>
          <a:xfrm>
            <a:off x="568513" y="1664600"/>
            <a:ext cx="8032776" cy="30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Train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44" name="Google Shape;444;p60"/>
          <p:cNvSpPr txBox="1"/>
          <p:nvPr>
            <p:ph type="title"/>
          </p:nvPr>
        </p:nvSpPr>
        <p:spPr>
          <a:xfrm>
            <a:off x="2906088" y="1017725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train data set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60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87" y="1604899"/>
            <a:ext cx="8338826" cy="31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Train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52" name="Google Shape;452;p61"/>
          <p:cNvSpPr txBox="1"/>
          <p:nvPr>
            <p:ph type="title"/>
          </p:nvPr>
        </p:nvSpPr>
        <p:spPr>
          <a:xfrm>
            <a:off x="2906088" y="1017725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train data set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1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1"/>
          <p:cNvPicPr preferRelativeResize="0"/>
          <p:nvPr/>
        </p:nvPicPr>
        <p:blipFill rotWithShape="1">
          <a:blip r:embed="rId3">
            <a:alphaModFix/>
          </a:blip>
          <a:srcRect b="63086" l="17706" r="53827" t="9829"/>
          <a:stretch/>
        </p:blipFill>
        <p:spPr>
          <a:xfrm>
            <a:off x="1375750" y="1475300"/>
            <a:ext cx="6392501" cy="34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기획의도 및 목표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85" name="Google Shape;85;p17"/>
          <p:cNvGrpSpPr/>
          <p:nvPr/>
        </p:nvGrpSpPr>
        <p:grpSpPr>
          <a:xfrm>
            <a:off x="165177" y="1046495"/>
            <a:ext cx="8749946" cy="1607290"/>
            <a:chOff x="-147899" y="1316350"/>
            <a:chExt cx="9481953" cy="1926975"/>
          </a:xfrm>
        </p:grpSpPr>
        <p:pic>
          <p:nvPicPr>
            <p:cNvPr id="86" name="Google Shape;8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7899" y="1316350"/>
              <a:ext cx="3425725" cy="192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5976" y="1348175"/>
              <a:ext cx="3312574" cy="186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1455" y="1348160"/>
              <a:ext cx="3312598" cy="186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7"/>
          <p:cNvSpPr txBox="1"/>
          <p:nvPr/>
        </p:nvSpPr>
        <p:spPr>
          <a:xfrm>
            <a:off x="1151175" y="4725000"/>
            <a:ext cx="7119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highlight>
                  <a:srgbClr val="FFFF00"/>
                </a:highlight>
                <a:latin typeface="Roboto Black"/>
                <a:ea typeface="Roboto Black"/>
                <a:cs typeface="Roboto Black"/>
                <a:sym typeface="Roboto Black"/>
              </a:rPr>
              <a:t>낙상사고와 화재사고 사전예방을 위한 실내 지능형 CCTV 구현</a:t>
            </a:r>
            <a:endParaRPr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825" y="2653775"/>
            <a:ext cx="4724749" cy="19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5350" y="2653775"/>
            <a:ext cx="3392725" cy="19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Train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0" name="Google Shape;460;p62"/>
          <p:cNvSpPr txBox="1"/>
          <p:nvPr>
            <p:ph type="title"/>
          </p:nvPr>
        </p:nvSpPr>
        <p:spPr>
          <a:xfrm>
            <a:off x="2906088" y="1017725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train data model - loss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263" y="1599550"/>
            <a:ext cx="5263274" cy="31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324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손동작 감지 모델 - Train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68" name="Google Shape;468;p63"/>
          <p:cNvSpPr txBox="1"/>
          <p:nvPr>
            <p:ph type="title"/>
          </p:nvPr>
        </p:nvSpPr>
        <p:spPr>
          <a:xfrm>
            <a:off x="2906088" y="1017725"/>
            <a:ext cx="33576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train data model - </a:t>
            </a:r>
            <a:r>
              <a:rPr b="1" lang="ko" sz="1800">
                <a:latin typeface="Roboto"/>
                <a:ea typeface="Roboto"/>
                <a:cs typeface="Roboto"/>
                <a:sym typeface="Roboto"/>
              </a:rPr>
              <a:t>accracy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63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0" y="1513925"/>
            <a:ext cx="5309801" cy="31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시연 - 손동작 감지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4" title="손동작_감지_시연영상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751" y="1500525"/>
            <a:ext cx="6028476" cy="320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시연 - 화</a:t>
            </a: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재 연기 감지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65" title="화재_연기_감지_시연영상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2273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5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시연 - 화재 연기 감지2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66" title="화재_연기_감지_시연영상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11844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6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>
            <p:ph type="title"/>
          </p:nvPr>
        </p:nvSpPr>
        <p:spPr>
          <a:xfrm>
            <a:off x="311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시연 - 넘어짐 감지 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97" name="Google Shape;497;p67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oject3_fall_down" id="498" name="Google Shape;498;p67" title="project3_fall_dow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050" y="1127375"/>
            <a:ext cx="6856750" cy="3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프로젝트 한계점 및 개선방안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4" name="Google Shape;504;p68"/>
          <p:cNvSpPr txBox="1"/>
          <p:nvPr>
            <p:ph idx="1" type="body"/>
          </p:nvPr>
        </p:nvSpPr>
        <p:spPr>
          <a:xfrm>
            <a:off x="92525" y="1117300"/>
            <a:ext cx="87399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3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❖"/>
            </a:pPr>
            <a:r>
              <a:rPr lang="ko" sz="7221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화재 감지</a:t>
            </a:r>
            <a:endParaRPr sz="7221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30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AutoNum type="arabicParenR"/>
            </a:pPr>
            <a:r>
              <a:rPr lang="ko" sz="642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화재 종류에 따라 연기의 색깔이 다르므로, 이에 따른 화재 진압 상황에 따른 알림을 구현하지 못함  </a:t>
            </a:r>
            <a:endParaRPr sz="64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5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AutoNum type="arabicParenR"/>
            </a:pPr>
            <a:r>
              <a:rPr lang="ko" sz="642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적외선 카메라, 온도 감지 센서 등의 IOT 기기를 이용하여 추가 학습 데이터를 수집하여 차후 프로젝트에서 높은 정확도가 나올 것으로 예상됨</a:t>
            </a:r>
            <a:endParaRPr sz="64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5" name="Google Shape;505;p68"/>
          <p:cNvSpPr txBox="1"/>
          <p:nvPr/>
        </p:nvSpPr>
        <p:spPr>
          <a:xfrm>
            <a:off x="92525" y="2685975"/>
            <a:ext cx="85206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Char char="❖"/>
            </a:pPr>
            <a:r>
              <a:rPr lang="ko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넘어짐 감지</a:t>
            </a:r>
            <a:endParaRPr sz="18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arenR"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실험 설계에 많은 시간을 투자하여 다양한 모델과 다양한 학습 방법을 사용해보지 못함.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arenR"/>
            </a:pP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미디어 파이프의 정확도가 기대 이하. 다른 모델을 찾아보니 YOLOv7 pose를  발견함. YOLOv7 pose가 여러 조건에서 미디어 파이프 보다 성능이 더 좋게 나온다는 사실을 알게 되어 차후 프로젝트에서 사용해보면 더 높은 정확도가 나올 것으로 예상</a:t>
            </a:r>
            <a:r>
              <a:rPr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됨.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총평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2" name="Google Shape;512;p69"/>
          <p:cNvSpPr txBox="1"/>
          <p:nvPr>
            <p:ph idx="1" type="body"/>
          </p:nvPr>
        </p:nvSpPr>
        <p:spPr>
          <a:xfrm>
            <a:off x="311700" y="1437850"/>
            <a:ext cx="8570700" cy="16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3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Black"/>
              <a:buChar char="❖"/>
            </a:pPr>
            <a:r>
              <a:rPr lang="ko" sz="7221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전체 </a:t>
            </a:r>
            <a:endParaRPr sz="7221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642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모델을 다 합쳐서 하나로 구동하기까지는 진행하지 못한 점</a:t>
            </a:r>
            <a:endParaRPr sz="642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3" name="Google Shape;513;p69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3395325" y="1918950"/>
            <a:ext cx="38121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620">
                <a:latin typeface="Roboto Black"/>
                <a:ea typeface="Roboto Black"/>
                <a:cs typeface="Roboto Black"/>
                <a:sym typeface="Roboto Black"/>
              </a:rPr>
              <a:t>감사합니다.</a:t>
            </a:r>
            <a:endParaRPr sz="362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9" name="Google Shape;519;p70"/>
          <p:cNvSpPr txBox="1"/>
          <p:nvPr/>
        </p:nvSpPr>
        <p:spPr>
          <a:xfrm>
            <a:off x="4002300" y="2678375"/>
            <a:ext cx="113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Roboto Black"/>
                <a:ea typeface="Roboto Black"/>
                <a:cs typeface="Roboto Black"/>
                <a:sym typeface="Roboto Black"/>
              </a:rPr>
              <a:t>Q&amp;A</a:t>
            </a:r>
            <a:endParaRPr sz="360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현황 분석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00" y="1414262"/>
            <a:ext cx="6772328" cy="11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63" y="3127413"/>
            <a:ext cx="6771601" cy="10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3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문제점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687" y="1216338"/>
            <a:ext cx="6234625" cy="271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25500" y="4096125"/>
            <a:ext cx="7893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특정 수치 이상으로 일정 시간 지속되면 화재로 인식해 소화 시스템이 작동 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단, 실내 면적이 넓거나 천장이 높</a:t>
            </a:r>
            <a:r>
              <a:rPr lang="ko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은</a:t>
            </a:r>
            <a:r>
              <a:rPr lang="ko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장소에서는</a:t>
            </a:r>
            <a:r>
              <a:rPr lang="ko" sz="1100">
                <a:solidFill>
                  <a:srgbClr val="666666"/>
                </a:solidFill>
              </a:rPr>
              <a:t> </a:t>
            </a:r>
            <a:r>
              <a:rPr b="1" lang="ko" sz="11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감지 시간이 지연 </a:t>
            </a:r>
            <a:r>
              <a:rPr lang="ko" u="sng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u="sng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1995000" y="4665525"/>
            <a:ext cx="51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u="sng">
                <a:solidFill>
                  <a:srgbClr val="6AA84F"/>
                </a:solidFill>
                <a:latin typeface="Roboto Black"/>
                <a:ea typeface="Roboto Black"/>
                <a:cs typeface="Roboto Black"/>
                <a:sym typeface="Roboto Black"/>
              </a:rPr>
              <a:t>조기 진화를 위한 발화 시점부터 화재를 빠르게 인지 필요</a:t>
            </a:r>
            <a:endParaRPr>
              <a:solidFill>
                <a:srgbClr val="6AA84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1995000" y="4772175"/>
            <a:ext cx="186900" cy="18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33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딥러닝을 활용한 객체 탐지(Object Detection)</a:t>
            </a:r>
            <a:endParaRPr b="1"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13" y="988087"/>
            <a:ext cx="3420001" cy="37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3863313" y="2610188"/>
            <a:ext cx="1197300" cy="5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013" y="988088"/>
            <a:ext cx="3420001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/>
          <p:nvPr/>
        </p:nvSpPr>
        <p:spPr>
          <a:xfrm>
            <a:off x="209725" y="44527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Roboto Black"/>
                <a:ea typeface="Roboto Black"/>
                <a:cs typeface="Roboto Black"/>
                <a:sym typeface="Roboto Black"/>
              </a:rPr>
              <a:t>Library Version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996938" y="132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{67E39E00-6787-46A1-95D2-40EEBCE10B9A}</a:tableStyleId>
              </a:tblPr>
              <a:tblGrid>
                <a:gridCol w="2454675"/>
                <a:gridCol w="2347725"/>
                <a:gridCol w="2347725"/>
              </a:tblGrid>
              <a:tr h="72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 Import Data Science Libraries</a:t>
                      </a:r>
                      <a:endParaRPr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Tensorflow/ Keras Libraries</a:t>
                      </a:r>
                      <a:endParaRPr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System Libraries</a:t>
                      </a:r>
                      <a:endParaRPr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65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numpy&gt;=1.18.5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opencv-python&gt;=4.6.0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requests&gt;=2.23.0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pandas&gt;=1.1.4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tensorflow &gt;= 2.11.0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tqdm&gt;=4.64.0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seaborn&gt;=0.11.0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keras &gt;= 2.11.0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Pillow&gt;=7.1.2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matplotlib&gt;=3.2.2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torch&gt;=1.7.0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PyYAML&gt;=5.3.1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torchvision&gt;=0.8.1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21"/>
          <p:cNvSpPr/>
          <p:nvPr/>
        </p:nvSpPr>
        <p:spPr>
          <a:xfrm>
            <a:off x="223625" y="551525"/>
            <a:ext cx="88200" cy="3597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